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68" r:id="rId4"/>
    <p:sldId id="269" r:id="rId5"/>
    <p:sldId id="270" r:id="rId6"/>
    <p:sldId id="271" r:id="rId7"/>
    <p:sldId id="283" r:id="rId8"/>
    <p:sldId id="257" r:id="rId9"/>
    <p:sldId id="272" r:id="rId10"/>
    <p:sldId id="273" r:id="rId11"/>
    <p:sldId id="274" r:id="rId12"/>
    <p:sldId id="282" r:id="rId13"/>
    <p:sldId id="276" r:id="rId14"/>
    <p:sldId id="275" r:id="rId15"/>
    <p:sldId id="277" r:id="rId16"/>
    <p:sldId id="278" r:id="rId17"/>
    <p:sldId id="279" r:id="rId18"/>
    <p:sldId id="281" r:id="rId19"/>
    <p:sldId id="280" r:id="rId20"/>
    <p:sldId id="26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A529DF-C637-4B61-856E-8FDEEC320DD3}" v="2" dt="2025-05-10T08:02:28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52" autoAdjust="0"/>
    <p:restoredTop sz="94660"/>
  </p:normalViewPr>
  <p:slideViewPr>
    <p:cSldViewPr snapToGrid="0">
      <p:cViewPr varScale="1">
        <p:scale>
          <a:sx n="61" d="100"/>
          <a:sy n="61" d="100"/>
        </p:scale>
        <p:origin x="5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ANUJ KUMAR" userId="5692c3edcd40599a" providerId="LiveId" clId="{10A2D62E-61D9-4DB4-827F-1A23047191AA}"/>
    <pc:docChg chg="modSld">
      <pc:chgData name="THANUJ KUMAR" userId="5692c3edcd40599a" providerId="LiveId" clId="{10A2D62E-61D9-4DB4-827F-1A23047191AA}" dt="2025-05-07T18:48:21.598" v="28" actId="1037"/>
      <pc:docMkLst>
        <pc:docMk/>
      </pc:docMkLst>
      <pc:sldChg chg="modSp mod">
        <pc:chgData name="THANUJ KUMAR" userId="5692c3edcd40599a" providerId="LiveId" clId="{10A2D62E-61D9-4DB4-827F-1A23047191AA}" dt="2025-05-07T18:47:22.905" v="1" actId="1076"/>
        <pc:sldMkLst>
          <pc:docMk/>
          <pc:sldMk cId="2684357599" sldId="272"/>
        </pc:sldMkLst>
        <pc:spChg chg="mod">
          <ac:chgData name="THANUJ KUMAR" userId="5692c3edcd40599a" providerId="LiveId" clId="{10A2D62E-61D9-4DB4-827F-1A23047191AA}" dt="2025-05-07T18:47:18.850" v="0" actId="1076"/>
          <ac:spMkLst>
            <pc:docMk/>
            <pc:sldMk cId="2684357599" sldId="272"/>
            <ac:spMk id="4" creationId="{22DDCC75-9909-D2BE-031F-C05316B543A1}"/>
          </ac:spMkLst>
        </pc:spChg>
        <pc:spChg chg="mod">
          <ac:chgData name="THANUJ KUMAR" userId="5692c3edcd40599a" providerId="LiveId" clId="{10A2D62E-61D9-4DB4-827F-1A23047191AA}" dt="2025-05-07T18:47:22.905" v="1" actId="1076"/>
          <ac:spMkLst>
            <pc:docMk/>
            <pc:sldMk cId="2684357599" sldId="272"/>
            <ac:spMk id="8" creationId="{77655D2C-6A04-82C3-661A-A5B91998DCD4}"/>
          </ac:spMkLst>
        </pc:spChg>
      </pc:sldChg>
      <pc:sldChg chg="modSp mod">
        <pc:chgData name="THANUJ KUMAR" userId="5692c3edcd40599a" providerId="LiveId" clId="{10A2D62E-61D9-4DB4-827F-1A23047191AA}" dt="2025-05-07T18:47:48.258" v="3" actId="1076"/>
        <pc:sldMkLst>
          <pc:docMk/>
          <pc:sldMk cId="529810970" sldId="273"/>
        </pc:sldMkLst>
        <pc:spChg chg="mod">
          <ac:chgData name="THANUJ KUMAR" userId="5692c3edcd40599a" providerId="LiveId" clId="{10A2D62E-61D9-4DB4-827F-1A23047191AA}" dt="2025-05-07T18:47:43.202" v="2" actId="1076"/>
          <ac:spMkLst>
            <pc:docMk/>
            <pc:sldMk cId="529810970" sldId="273"/>
            <ac:spMk id="4" creationId="{85B2FCEA-57CE-B78A-E539-B0C0291BF3CB}"/>
          </ac:spMkLst>
        </pc:spChg>
        <pc:spChg chg="mod">
          <ac:chgData name="THANUJ KUMAR" userId="5692c3edcd40599a" providerId="LiveId" clId="{10A2D62E-61D9-4DB4-827F-1A23047191AA}" dt="2025-05-07T18:47:48.258" v="3" actId="1076"/>
          <ac:spMkLst>
            <pc:docMk/>
            <pc:sldMk cId="529810970" sldId="273"/>
            <ac:spMk id="8" creationId="{2DCC2A9B-AC79-9F4F-D792-F3D7DDA41FCE}"/>
          </ac:spMkLst>
        </pc:spChg>
      </pc:sldChg>
      <pc:sldChg chg="modSp mod">
        <pc:chgData name="THANUJ KUMAR" userId="5692c3edcd40599a" providerId="LiveId" clId="{10A2D62E-61D9-4DB4-827F-1A23047191AA}" dt="2025-05-07T18:48:21.598" v="28" actId="1037"/>
        <pc:sldMkLst>
          <pc:docMk/>
          <pc:sldMk cId="2752076416" sldId="274"/>
        </pc:sldMkLst>
        <pc:spChg chg="mod">
          <ac:chgData name="THANUJ KUMAR" userId="5692c3edcd40599a" providerId="LiveId" clId="{10A2D62E-61D9-4DB4-827F-1A23047191AA}" dt="2025-05-07T18:48:21.598" v="28" actId="1037"/>
          <ac:spMkLst>
            <pc:docMk/>
            <pc:sldMk cId="2752076416" sldId="274"/>
            <ac:spMk id="4" creationId="{71D98700-CBC9-0334-0EC1-D8D9BB76F98B}"/>
          </ac:spMkLst>
        </pc:spChg>
      </pc:sldChg>
    </pc:docChg>
  </pc:docChgLst>
  <pc:docChgLst>
    <pc:chgData name="THANUJ KUMAR" userId="5692c3edcd40599a" providerId="LiveId" clId="{96A529DF-C637-4B61-856E-8FDEEC320DD3}"/>
    <pc:docChg chg="addSld delSld modSld">
      <pc:chgData name="THANUJ KUMAR" userId="5692c3edcd40599a" providerId="LiveId" clId="{96A529DF-C637-4B61-856E-8FDEEC320DD3}" dt="2025-05-10T08:02:28.369" v="1"/>
      <pc:docMkLst>
        <pc:docMk/>
      </pc:docMkLst>
      <pc:sldChg chg="add del">
        <pc:chgData name="THANUJ KUMAR" userId="5692c3edcd40599a" providerId="LiveId" clId="{96A529DF-C637-4B61-856E-8FDEEC320DD3}" dt="2025-05-10T08:02:28.369" v="1"/>
        <pc:sldMkLst>
          <pc:docMk/>
          <pc:sldMk cId="3209267334" sldId="284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D4178-9230-447B-BFB3-F290797DBC0A}" type="datetimeFigureOut">
              <a:rPr lang="en-IN" smtClean="0"/>
              <a:t>10-05-2025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94DE6-EB6C-436C-AEF3-4D07EBA04A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226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D94DE6-EB6C-436C-AEF3-4D07EBA04A1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718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7CD7F-21B3-F743-327F-AB164E2372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4A5F1C-37A3-7A65-794D-FE3400CF6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AE7D4-1272-FCF1-7C6E-1F2215AB8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257AE-C37E-3485-32E7-1384BF12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98D0C-9A76-2FD6-709B-69F3D0685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69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8D9CF-8182-C652-F1ED-81179FDA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3F7F5-2AE6-A784-3B07-2FD9CE031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1E4F8-4457-5EF9-1EA8-AF59658F3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DDBFB-66A9-C7FB-FEA6-238300E1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1D199-E578-084C-B836-B333CE02B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0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91F17-7481-FDA0-834F-8A7A8A694A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23CF0F-C9D4-B67F-CD22-9D55C9EFF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1C61D-0B51-4813-C74D-0FEBA182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3C167-C66B-6314-2BD4-B62C2DE4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F7884-8034-228D-B0FA-39C1A7B7F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25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3C8EB-CB99-B012-DF48-CA734031D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6730C-A829-3C8D-D574-DB5F09E30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1056A-DCE9-DFD4-FACF-A2CB767F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C5FF6-E188-E388-F998-73E5BF0E8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B96CF-1B33-A3B1-8F23-5CAA975F9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7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A5DFC-C2FB-33B7-B50C-2D627064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F2B90-A03A-09C2-C01E-72CEBFB39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2375A-59B1-FB03-CA5A-71B087CD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C02C8-943C-B3A0-78F0-18A232B5C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EABD8-D629-63E8-D673-C4CD15E12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06AD9-07DD-C818-3032-CBCB1031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B0681-6B91-FF9E-AD4C-3AF715005A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E46D8-A987-4032-261C-1184278E3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76360-76F8-EA4F-B385-723BDDBB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068D2-003C-E959-D1A6-FA34A336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75287-C647-94C0-0C99-F026BA08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16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21A1-E896-CCFD-EEC2-92498A3E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7EE52-B6BB-EB20-AA47-CE97E31BF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A6E4A-A0F6-00DB-C3E7-71DDCDA37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9615A6-6CAB-0AC6-3BA6-87585F39F7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E9D246-7937-A7B3-3472-C4A66AB80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E6328E-6784-ED9A-B5A5-CDC652C95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7AE613-E46F-D01A-8C8F-8DA218CB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7CF2B-C833-0EC9-1CDA-82B49D23F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77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70F23-61CA-4311-6C48-13112C3B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BBDAEC-5760-CB44-E7DA-2007A15F9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66483C-1736-FD77-33E9-8E6245CC8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04696B-2A17-2286-F601-40837067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5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956C01-D746-DC58-C815-F56C2E8D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1D6D50-BD9B-C4DE-D805-5CAEDDBB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569BF-4160-31EC-676C-3475EB710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8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7185-5229-BF07-8A45-2DBB0CEA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4C167-7D90-DE92-9707-BD5235894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5E686-72F0-C0C1-93BD-C5137E6C3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D1617-EEC3-87E9-834D-EE430ACB4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78C35-DA20-A16C-9310-1F04EBCEF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37799-EDF5-24BD-AF9D-40124C40C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50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454E4-18E8-A5D5-93EF-584CCB2CD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E1376D-E446-C6F2-355A-0ECF901691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FDD61B-91DC-2DEB-5C7D-E7AD87B59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EDFFC-0A14-930A-5205-68C8899EB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65E6B-B514-63D8-5494-B8BFF98C8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4FACB-71A4-F0DC-C17B-55BF7018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32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0433E8-DC90-31FC-607D-CE59BC300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09004-0D4F-B655-7398-97425BAB1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5A6A4-449B-88C1-5D35-ADC338D8AE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4141DC-DD61-4892-9396-88AA111740F5}" type="datetimeFigureOut">
              <a:rPr lang="en-US" smtClean="0"/>
              <a:t>5/10/2025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532B8-DE58-2EF5-02C5-5358F9920E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F292B-3C52-1642-77C1-852EDA380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1D4CA7-D9FE-4A54-A995-FE97FEE4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commons.usf.edu/cutr_facpub/26/" TargetMode="External"/><Relationship Id="rId2" Type="http://schemas.openxmlformats.org/officeDocument/2006/relationships/hyperlink" Target="https://www.techscience.com/csse/v45n2/50408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2006.15875" TargetMode="External"/><Relationship Id="rId4" Type="http://schemas.openxmlformats.org/officeDocument/2006/relationships/hyperlink" Target="https://dl.acm.org/doi/abs/10.1145/1658939.165897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sagepub.com/doi/full/10.1177/1550147719837859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ink.springer.com/article/10.1007/s00291-022-00684-x" TargetMode="External"/><Relationship Id="rId5" Type="http://schemas.openxmlformats.org/officeDocument/2006/relationships/hyperlink" Target="https://arxiv.org/abs/2503.23659" TargetMode="External"/><Relationship Id="rId4" Type="http://schemas.openxmlformats.org/officeDocument/2006/relationships/hyperlink" Target="https://dl.acm.org/doi/10.1109/TITS.2023.3310978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CA1880-44FD-2C78-6D70-44EBA6171A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368" y="164787"/>
            <a:ext cx="3855720" cy="86931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999185-58AB-CA02-A5F7-CA16E99D2A7A}"/>
              </a:ext>
            </a:extLst>
          </p:cNvPr>
          <p:cNvSpPr txBox="1"/>
          <p:nvPr/>
        </p:nvSpPr>
        <p:spPr>
          <a:xfrm>
            <a:off x="2428568" y="1067505"/>
            <a:ext cx="7325032" cy="465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AMRITA SCHOOL OF ARTIFICIAL INTELLIGENCE, BENGALURU</a:t>
            </a:r>
            <a:endParaRPr lang="en-IN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133452-460F-9BCD-43AD-996F9244550C}"/>
              </a:ext>
            </a:extLst>
          </p:cNvPr>
          <p:cNvSpPr txBox="1"/>
          <p:nvPr/>
        </p:nvSpPr>
        <p:spPr>
          <a:xfrm>
            <a:off x="2762864" y="1660816"/>
            <a:ext cx="6096000" cy="748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B. Tech in Artificial Intelligence and Data Science (AID)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en-IN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Fourth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Semester, Section F, Academic Year: 2023-24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5AB4E9-768C-7C91-4E44-8B1DC4E1A64A}"/>
              </a:ext>
            </a:extLst>
          </p:cNvPr>
          <p:cNvSpPr txBox="1"/>
          <p:nvPr/>
        </p:nvSpPr>
        <p:spPr>
          <a:xfrm>
            <a:off x="1052052" y="2765481"/>
            <a:ext cx="10569677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IN" u="sng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OPERATING SYSTEMS </a:t>
            </a:r>
            <a:r>
              <a:rPr lang="en-IN" sz="1800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(23AID213)</a:t>
            </a:r>
            <a:endParaRPr lang="en-IN" sz="16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END-TERM PROJECT </a:t>
            </a:r>
            <a:r>
              <a:rPr lang="en-IN" sz="16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PRESENTATION</a:t>
            </a:r>
            <a:endParaRPr lang="en-IN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on</a:t>
            </a:r>
          </a:p>
          <a:p>
            <a:pPr algn="ctr">
              <a:spcAft>
                <a:spcPts val="800"/>
              </a:spcAft>
            </a:pPr>
            <a:r>
              <a:rPr lang="en-IN" b="1" kern="100" dirty="0">
                <a:solidFill>
                  <a:srgbClr val="C00000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OPTIMIZING URBAN TRAFFIC USING OS-BASED SYNCHRONIZATION AND RESOURCE ALLOCATION</a:t>
            </a:r>
            <a:endParaRPr lang="en-IN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B3F750-F0A2-86C4-BED1-2EC3AE3F09A4}"/>
              </a:ext>
            </a:extLst>
          </p:cNvPr>
          <p:cNvSpPr txBox="1"/>
          <p:nvPr/>
        </p:nvSpPr>
        <p:spPr>
          <a:xfrm>
            <a:off x="3057832" y="4866968"/>
            <a:ext cx="6980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Presented by Group No. 13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K Nikhilesh (BL.EN.U4AID23023)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M </a:t>
            </a:r>
            <a:r>
              <a:rPr lang="en-US" dirty="0" err="1"/>
              <a:t>Thanuj</a:t>
            </a:r>
            <a:r>
              <a:rPr lang="en-US" dirty="0"/>
              <a:t> Kumar (BL.EN.U4AID23030)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M Jayavardhan (BL.EN.U4AID23033)</a:t>
            </a:r>
          </a:p>
        </p:txBody>
      </p:sp>
    </p:spTree>
    <p:extLst>
      <p:ext uri="{BB962C8B-B14F-4D97-AF65-F5344CB8AC3E}">
        <p14:creationId xmlns:p14="http://schemas.microsoft.com/office/powerpoint/2010/main" val="2599148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EDCD5-CE70-5C86-588A-74805A50E0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B2FCEA-57CE-B78A-E539-B0C0291BF3CB}"/>
              </a:ext>
            </a:extLst>
          </p:cNvPr>
          <p:cNvSpPr txBox="1"/>
          <p:nvPr/>
        </p:nvSpPr>
        <p:spPr>
          <a:xfrm>
            <a:off x="876695" y="640255"/>
            <a:ext cx="3675642" cy="7352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OS-Based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CC2A9B-AC79-9F4F-D792-F3D7DDA41FCE}"/>
              </a:ext>
            </a:extLst>
          </p:cNvPr>
          <p:cNvSpPr txBox="1"/>
          <p:nvPr/>
        </p:nvSpPr>
        <p:spPr>
          <a:xfrm>
            <a:off x="876695" y="1877508"/>
            <a:ext cx="922103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Font typeface="Arial" panose="020B0604020202020204" pitchFamily="34" charset="0"/>
              <a:buChar char="•"/>
            </a:pPr>
            <a:r>
              <a:rPr lang="en-US" sz="2000" b="1" dirty="0"/>
              <a:t>Priority Scheduling &amp; FCFS</a:t>
            </a:r>
            <a:r>
              <a:rPr lang="en-US" sz="2000" dirty="0"/>
              <a:t>: Ambulances get green first; FCFS prioritizes first detected in multiple lanes.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sz="2000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sz="2000" b="1" dirty="0"/>
              <a:t>Maximum Vehicles First</a:t>
            </a:r>
            <a:r>
              <a:rPr lang="en-US" sz="2000" dirty="0"/>
              <a:t>: Green given to lane with most vehicles, unlike SRTF, which favors fewer vehicles, worsening busy lanes.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sz="2000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sz="2000" b="1" dirty="0"/>
              <a:t>Why Not SRTF</a:t>
            </a:r>
            <a:r>
              <a:rPr lang="en-US" sz="2000" dirty="0"/>
              <a:t>: SRTF prioritizes shortest crossing time, clearing fewer vehicles first, leading to congestion in high-traffic lanes.</a:t>
            </a:r>
          </a:p>
          <a:p>
            <a:pPr rtl="0">
              <a:buFont typeface="Arial" panose="020B0604020202020204" pitchFamily="34" charset="0"/>
              <a:buChar char="•"/>
            </a:pPr>
            <a:endParaRPr lang="en-US" sz="2000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sz="2000" b="1" dirty="0"/>
              <a:t>Round Robin Clarification</a:t>
            </a:r>
            <a:r>
              <a:rPr lang="en-US" sz="2000" dirty="0"/>
              <a:t>: No fixed 20-second green; dynamic timing (10-60 seconds) based on vehicle density.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A0922F3-E53D-52AB-F07F-F94AF66EE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9B2CF96-22D4-EFE4-E692-07C5F3929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12CF68A-6D57-FA82-142B-88B0CA0F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9810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13E33-D292-56BD-719A-57ACA5C1BD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D98700-CBC9-0334-0EC1-D8D9BB76F98B}"/>
              </a:ext>
            </a:extLst>
          </p:cNvPr>
          <p:cNvSpPr txBox="1"/>
          <p:nvPr/>
        </p:nvSpPr>
        <p:spPr>
          <a:xfrm>
            <a:off x="939755" y="654010"/>
            <a:ext cx="3675642" cy="7352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OS-Based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CE2B9C-3599-CD0B-2C4A-1BFD46910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094" y="1828801"/>
            <a:ext cx="8669812" cy="39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076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690BE-F4C6-4EB6-850C-02D607E95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03B738-02EB-A514-6B75-FD2FC7D3A726}"/>
              </a:ext>
            </a:extLst>
          </p:cNvPr>
          <p:cNvSpPr txBox="1"/>
          <p:nvPr/>
        </p:nvSpPr>
        <p:spPr>
          <a:xfrm>
            <a:off x="876693" y="-130967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Objective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3495C4-64D0-7673-9380-71CEFDB44636}"/>
              </a:ext>
            </a:extLst>
          </p:cNvPr>
          <p:cNvSpPr txBox="1"/>
          <p:nvPr/>
        </p:nvSpPr>
        <p:spPr>
          <a:xfrm>
            <a:off x="876693" y="1730477"/>
            <a:ext cx="521930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CO Alignment:</a:t>
            </a:r>
          </a:p>
          <a:p>
            <a:endParaRPr lang="en-IN" sz="2000" dirty="0"/>
          </a:p>
          <a:p>
            <a:r>
              <a:rPr lang="en-IN" sz="2000" dirty="0"/>
              <a:t>CO1: Simulated OS scheduling, file I/O (code: </a:t>
            </a:r>
            <a:r>
              <a:rPr lang="en-IN" sz="2000" dirty="0" err="1"/>
              <a:t>simulationTime</a:t>
            </a:r>
            <a:r>
              <a:rPr lang="en-IN" sz="2000" dirty="0"/>
              <a:t>()).</a:t>
            </a:r>
          </a:p>
          <a:p>
            <a:endParaRPr lang="en-IN" sz="2000" dirty="0"/>
          </a:p>
          <a:p>
            <a:r>
              <a:rPr lang="en-IN" sz="2000" dirty="0"/>
              <a:t>CO2: FCFS for ambulances, MVF for others (code: </a:t>
            </a:r>
            <a:r>
              <a:rPr lang="en-IN" sz="2000" dirty="0" err="1"/>
              <a:t>checkAmbulances</a:t>
            </a:r>
            <a:r>
              <a:rPr lang="en-IN" sz="2000" dirty="0"/>
              <a:t>(), repeat()).</a:t>
            </a:r>
          </a:p>
          <a:p>
            <a:endParaRPr lang="en-IN" sz="2000" dirty="0"/>
          </a:p>
          <a:p>
            <a:r>
              <a:rPr lang="en-IN" sz="2000" dirty="0"/>
              <a:t>CO3: Synchronized signals (code: </a:t>
            </a:r>
            <a:r>
              <a:rPr lang="en-IN" sz="2000" dirty="0" err="1"/>
              <a:t>currentGreen</a:t>
            </a:r>
            <a:r>
              <a:rPr lang="en-IN" sz="2000" dirty="0"/>
              <a:t>).</a:t>
            </a:r>
          </a:p>
          <a:p>
            <a:endParaRPr lang="en-IN" sz="2000" dirty="0"/>
          </a:p>
          <a:p>
            <a:r>
              <a:rPr lang="en-IN" sz="2000" dirty="0"/>
              <a:t>CO4: </a:t>
            </a:r>
            <a:r>
              <a:rPr lang="en-IN" sz="2000" dirty="0" err="1"/>
              <a:t>Analyzed</a:t>
            </a:r>
            <a:r>
              <a:rPr lang="en-IN" sz="2000" dirty="0"/>
              <a:t> memory usage (code: vehicles dictionary, file write).</a:t>
            </a:r>
          </a:p>
        </p:txBody>
      </p:sp>
    </p:spTree>
    <p:extLst>
      <p:ext uri="{BB962C8B-B14F-4D97-AF65-F5344CB8AC3E}">
        <p14:creationId xmlns:p14="http://schemas.microsoft.com/office/powerpoint/2010/main" val="321772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7C9E81-839E-C429-31B0-118B35525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FED353-6624-B383-C67F-61824AF6D9FF}"/>
              </a:ext>
            </a:extLst>
          </p:cNvPr>
          <p:cNvSpPr txBox="1"/>
          <p:nvPr/>
        </p:nvSpPr>
        <p:spPr>
          <a:xfrm>
            <a:off x="876692" y="0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 : System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82319-FD58-F7D0-BB83-6E68CFE9598A}"/>
              </a:ext>
            </a:extLst>
          </p:cNvPr>
          <p:cNvSpPr txBox="1"/>
          <p:nvPr/>
        </p:nvSpPr>
        <p:spPr>
          <a:xfrm>
            <a:off x="876692" y="1914044"/>
            <a:ext cx="9787349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System Overview</a:t>
            </a:r>
            <a:r>
              <a:rPr lang="en-US" sz="2000" dirty="0"/>
              <a:t>: Python-</a:t>
            </a:r>
            <a:r>
              <a:rPr lang="en-US" sz="2000" dirty="0" err="1"/>
              <a:t>Pygame</a:t>
            </a:r>
            <a:r>
              <a:rPr lang="en-US" sz="2000" dirty="0"/>
              <a:t> simulation of a four-way intersection.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Components</a:t>
            </a:r>
            <a:r>
              <a:rPr lang="en-US" sz="2000" dirty="0"/>
              <a:t>: Signals (4 directions), vehicles (cars, ambulances, etc.), scheduler.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Flowchart Overview</a:t>
            </a:r>
            <a:r>
              <a:rPr lang="en-US" sz="2000" dirty="0"/>
              <a:t>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Detects ambulances, applies FCFS for priority (first ambulance lane gets green).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Uses Maximum Vehicles First for other lanes (SRTF avoided due to congestion).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Dynamic green timing (10-60 seconds, not Round Robin’s fixed 20 seconds).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Operation</a:t>
            </a:r>
            <a:r>
              <a:rPr lang="en-US" sz="2000" dirty="0"/>
              <a:t>: Vehicles move, signals update, output saved (counts, throughput).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22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F7ABE-D86B-65DF-0FDA-16FA004D5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FA3233-CE46-371F-1344-5C964C319BCB}"/>
              </a:ext>
            </a:extLst>
          </p:cNvPr>
          <p:cNvSpPr txBox="1"/>
          <p:nvPr/>
        </p:nvSpPr>
        <p:spPr>
          <a:xfrm>
            <a:off x="876695" y="727587"/>
            <a:ext cx="3675642" cy="7352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8303AFC-DB0F-3EF4-7F1A-7ED0A9C6C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52" y="0"/>
            <a:ext cx="12206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764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8CF8C-6368-1AE1-6F97-64F0D69E4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7553DA-5D94-B11A-5988-9922B63286AC}"/>
              </a:ext>
            </a:extLst>
          </p:cNvPr>
          <p:cNvSpPr txBox="1"/>
          <p:nvPr/>
        </p:nvSpPr>
        <p:spPr>
          <a:xfrm>
            <a:off x="876692" y="-487641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4CAA3A-42EE-2062-31E2-9D9157065F46}"/>
              </a:ext>
            </a:extLst>
          </p:cNvPr>
          <p:cNvSpPr txBox="1"/>
          <p:nvPr/>
        </p:nvSpPr>
        <p:spPr>
          <a:xfrm>
            <a:off x="876692" y="1705084"/>
            <a:ext cx="9787349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Before (Fixed-Time Signals, No Ambulance Priority):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Simulation: 300 seconds, fixed 20-second green per lane.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Total Vehicles Passed: 120 vehicles (East: 30, South: 28, West: 32, North: 30).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Throughput: 0.40 vehicles/second (120 ÷ 300).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Efficiency: Ambulances delayed (2-3 seconds crossing), uneven lane clearing.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D2DB608-31E9-4519-81C9-3D4714EE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C54EDC0-021A-C97E-ED97-AD7AADF79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70CB977-1A5D-0B3E-E46E-295F80027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3914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B619C-4AC1-B315-963C-ED7CD340E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40D5B3-5367-7853-DF56-AC4BAE15E4A6}"/>
              </a:ext>
            </a:extLst>
          </p:cNvPr>
          <p:cNvSpPr txBox="1"/>
          <p:nvPr/>
        </p:nvSpPr>
        <p:spPr>
          <a:xfrm>
            <a:off x="876692" y="-507306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7831E3-C3DA-92EA-0CC6-29BA3E6BF109}"/>
              </a:ext>
            </a:extLst>
          </p:cNvPr>
          <p:cNvSpPr txBox="1"/>
          <p:nvPr/>
        </p:nvSpPr>
        <p:spPr>
          <a:xfrm>
            <a:off x="876692" y="1705084"/>
            <a:ext cx="9787349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After (FCFS for Ambulances, MVF for Others):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Simulation: 300 seconds, dynamic green (10-60 seconds).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Total Vehicles Passed: 165 vehicles (East: 45, South: 38, West: 42, North: 40).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Throughput: 0.55 vehicles/second (165 ÷ 300).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Efficiency: Ambulances crossed faster (1.5 seconds), busy lanes cleared better.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D120C10-4C04-90F0-6E55-6C774A79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26EA3B9-4E59-797C-698B-DDAFB7404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75B99FD-3387-FE1B-917B-714628EEE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460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95574-322A-2437-BB4B-30C187D61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551F8-6A6F-602E-C19B-25D2281BDFA5}"/>
              </a:ext>
            </a:extLst>
          </p:cNvPr>
          <p:cNvSpPr txBox="1"/>
          <p:nvPr/>
        </p:nvSpPr>
        <p:spPr>
          <a:xfrm>
            <a:off x="1107269" y="-360522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Demo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0570629-3960-6F84-AEC2-189B176F9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8A258EF-1C50-14ED-0D8F-2756CE517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D49C64-1C40-E256-4611-702C4EFBC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6ACD239-F557-C1E1-B805-544433845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19" y="4078692"/>
            <a:ext cx="9478698" cy="22577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D81089-D140-A358-B78A-C8A27C8D5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19" y="1650438"/>
            <a:ext cx="7585469" cy="2257740"/>
          </a:xfrm>
          <a:prstGeom prst="rect">
            <a:avLst/>
          </a:prstGeom>
        </p:spPr>
      </p:pic>
      <p:pic>
        <p:nvPicPr>
          <p:cNvPr id="15" name="Picture 14" descr="A video game screen of a crossroad&#10;&#10;AI-generated content may be incorrect.">
            <a:extLst>
              <a:ext uri="{FF2B5EF4-FFF2-40B4-BE49-F238E27FC236}">
                <a16:creationId xmlns:a16="http://schemas.microsoft.com/office/drawing/2014/main" id="{084548F7-5CD1-E8BF-9500-9B2B1DDAB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994" y="4078692"/>
            <a:ext cx="4015387" cy="2257740"/>
          </a:xfrm>
          <a:prstGeom prst="rect">
            <a:avLst/>
          </a:prstGeom>
        </p:spPr>
      </p:pic>
      <p:pic>
        <p:nvPicPr>
          <p:cNvPr id="17" name="Picture 16" descr="A video game screen of a road with traffic lights and grass&#10;&#10;AI-generated content may be incorrect.">
            <a:extLst>
              <a:ext uri="{FF2B5EF4-FFF2-40B4-BE49-F238E27FC236}">
                <a16:creationId xmlns:a16="http://schemas.microsoft.com/office/drawing/2014/main" id="{ECDEB658-6604-DAA1-6584-65481C0BDF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088" y="1650437"/>
            <a:ext cx="4015390" cy="225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5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83B38-9E26-2010-21C7-2A10D439C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E4B8E5-1EBC-55F1-9812-67E53AF49F6A}"/>
              </a:ext>
            </a:extLst>
          </p:cNvPr>
          <p:cNvSpPr txBox="1"/>
          <p:nvPr/>
        </p:nvSpPr>
        <p:spPr>
          <a:xfrm>
            <a:off x="1107269" y="-360522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40DCB-65A5-6EAE-0734-875C7C0CE1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7C3B25E-8A7E-49F1-988D-326778F67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D95149A-2749-5123-A445-B8FD9EEBA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D15D107-DFAC-3631-D004-21F6200AA82D}"/>
              </a:ext>
            </a:extLst>
          </p:cNvPr>
          <p:cNvSpPr txBox="1"/>
          <p:nvPr/>
        </p:nvSpPr>
        <p:spPr>
          <a:xfrm>
            <a:off x="1012723" y="1455174"/>
            <a:ext cx="95569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Bengaluru’s Challenge: Fixed signals delay ambulances, low throughput (like "before" output: 0.40 vehicles/second).</a:t>
            </a:r>
          </a:p>
          <a:p>
            <a:endParaRPr lang="en-IN" sz="2000" dirty="0"/>
          </a:p>
          <a:p>
            <a:r>
              <a:rPr lang="en-IN" sz="2000" dirty="0"/>
              <a:t>Our Solution: Created a smart traffic system in </a:t>
            </a:r>
            <a:r>
              <a:rPr lang="en-IN" sz="2000" dirty="0" err="1"/>
              <a:t>Pygame</a:t>
            </a:r>
            <a:r>
              <a:rPr lang="en-IN" sz="2000" dirty="0"/>
              <a:t> using FCFS for ambulances, MVF for others (flowchart image).</a:t>
            </a:r>
          </a:p>
          <a:p>
            <a:endParaRPr lang="en-IN" sz="2000" dirty="0"/>
          </a:p>
          <a:p>
            <a:r>
              <a:rPr lang="en-IN" sz="2000" dirty="0"/>
              <a:t>Impact: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Throughput increased to 0.55 vehicles/second ("after" output), a 37.5% improvement.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Ambulances prioritized (FCFS), reducing delays (code: </a:t>
            </a:r>
            <a:r>
              <a:rPr lang="en-IN" sz="2000" dirty="0" err="1"/>
              <a:t>checkAmbulances</a:t>
            </a:r>
            <a:r>
              <a:rPr lang="en-IN" sz="2000" dirty="0"/>
              <a:t>()).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/>
              <a:t>Dynamic green times (MVF) clear busy lanes faster (code: repeat()).</a:t>
            </a:r>
          </a:p>
        </p:txBody>
      </p:sp>
    </p:spTree>
    <p:extLst>
      <p:ext uri="{BB962C8B-B14F-4D97-AF65-F5344CB8AC3E}">
        <p14:creationId xmlns:p14="http://schemas.microsoft.com/office/powerpoint/2010/main" val="1723311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16081-CDAF-3F61-5149-60AE12072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6A601B-8F81-3EF8-A79B-608EDF00CF51}"/>
              </a:ext>
            </a:extLst>
          </p:cNvPr>
          <p:cNvSpPr txBox="1"/>
          <p:nvPr/>
        </p:nvSpPr>
        <p:spPr>
          <a:xfrm>
            <a:off x="876692" y="644014"/>
            <a:ext cx="4226249" cy="4894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D9A2A4-D76C-199F-BE5E-05FE10F4F83D}"/>
              </a:ext>
            </a:extLst>
          </p:cNvPr>
          <p:cNvSpPr txBox="1"/>
          <p:nvPr/>
        </p:nvSpPr>
        <p:spPr>
          <a:xfrm>
            <a:off x="876692" y="1588744"/>
            <a:ext cx="10351747" cy="43794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CO1 : Enhancement: Use real system calls (e.g., fork() for vehicles, beyond code’s simulation).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CO2 : Improvement: Add preemptive scheduling (code: enhance </a:t>
            </a:r>
            <a:r>
              <a:rPr lang="en-US" sz="2000" dirty="0" err="1"/>
              <a:t>checkAmbulances</a:t>
            </a:r>
            <a:r>
              <a:rPr lang="en-US" sz="2000" dirty="0"/>
              <a:t>() for other emergencies).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CO3 : Advancement: Add semaphores (code: improve </a:t>
            </a:r>
            <a:r>
              <a:rPr lang="en-US" sz="2000" dirty="0" err="1"/>
              <a:t>currentGreen</a:t>
            </a:r>
            <a:r>
              <a:rPr lang="en-US" sz="2000" dirty="0"/>
              <a:t> synchronization).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CO4 : Expansion: Optimize memory (code: reduce vehicles dictionary size, file buffer).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Additional Features: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Real-time traffic data (extend code’s </a:t>
            </a:r>
            <a:r>
              <a:rPr lang="en-US" sz="2000" dirty="0" err="1"/>
              <a:t>generateVehicles</a:t>
            </a:r>
            <a:r>
              <a:rPr lang="en-US" sz="2000" dirty="0"/>
              <a:t>() with IoT data).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71A10F6-620E-9567-D816-CA91A9091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A1FD52D-C119-D0A7-37A3-BF1990B9A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3387568-7E30-9D23-219C-9D1D9AF48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4083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82BB1C-7D44-4D24-FBA3-651B6DB2A8EB}"/>
              </a:ext>
            </a:extLst>
          </p:cNvPr>
          <p:cNvSpPr txBox="1"/>
          <p:nvPr/>
        </p:nvSpPr>
        <p:spPr>
          <a:xfrm>
            <a:off x="876693" y="741391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C3EC8-9FF3-E1D1-94AD-F1F508369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Urban traffic congestion delays ambulances, risking lives.</a:t>
            </a:r>
          </a:p>
          <a:p>
            <a:r>
              <a:rPr lang="en-US" sz="2000" dirty="0"/>
              <a:t>Fixed traffic signals cause inefficiencies and pollution.</a:t>
            </a:r>
          </a:p>
          <a:p>
            <a:r>
              <a:rPr lang="en-US" sz="2000" dirty="0"/>
              <a:t>Emergency delays reduce survival rates in critical situations.</a:t>
            </a:r>
          </a:p>
          <a:p>
            <a:r>
              <a:rPr lang="en-US" sz="2000" dirty="0"/>
              <a:t>Despite being a tech-driven city, Bangalore still relies on outdated, non-responsive traffic systems.</a:t>
            </a:r>
          </a:p>
          <a:p>
            <a:pPr marL="0"/>
            <a:endParaRPr lang="en-US" sz="2000"/>
          </a:p>
        </p:txBody>
      </p:sp>
      <p:pic>
        <p:nvPicPr>
          <p:cNvPr id="8" name="Picture 7" descr="A traffic jam on a busy street">
            <a:extLst>
              <a:ext uri="{FF2B5EF4-FFF2-40B4-BE49-F238E27FC236}">
                <a16:creationId xmlns:a16="http://schemas.microsoft.com/office/drawing/2014/main" id="{64C9B526-3135-9B8B-5199-63544B734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396811"/>
            <a:ext cx="5319062" cy="3989295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3296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B5BBC8-2606-096B-8602-AC6AED5999C4}"/>
              </a:ext>
            </a:extLst>
          </p:cNvPr>
          <p:cNvSpPr txBox="1"/>
          <p:nvPr/>
        </p:nvSpPr>
        <p:spPr>
          <a:xfrm>
            <a:off x="4709651" y="3048286"/>
            <a:ext cx="2772697" cy="761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Thank You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458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1C663-85D5-E9F8-52AC-982E36225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EBBE28-4709-E2FE-B76D-E6F7D35A3F7E}"/>
              </a:ext>
            </a:extLst>
          </p:cNvPr>
          <p:cNvSpPr txBox="1"/>
          <p:nvPr/>
        </p:nvSpPr>
        <p:spPr>
          <a:xfrm>
            <a:off x="876693" y="741391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 : 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5E3B8-1457-F94F-3ED4-E1B7E533B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Prioritizes ambulances with FCFS scheduling.</a:t>
            </a:r>
          </a:p>
          <a:p>
            <a:r>
              <a:rPr lang="en-US" sz="2000" dirty="0"/>
              <a:t>Adjusts signals dynamically based on vehicle density.</a:t>
            </a:r>
          </a:p>
          <a:p>
            <a:r>
              <a:rPr lang="en-US" sz="2000" dirty="0"/>
              <a:t>Simulates smart traffic management using Python and </a:t>
            </a:r>
            <a:r>
              <a:rPr lang="en-US" sz="2000" dirty="0" err="1"/>
              <a:t>Pygame</a:t>
            </a:r>
            <a:r>
              <a:rPr lang="en-US" sz="2000" dirty="0"/>
              <a:t>.</a:t>
            </a:r>
          </a:p>
          <a:p>
            <a:r>
              <a:rPr lang="en-US" sz="2000" dirty="0"/>
              <a:t>Ambulance prioritization using FCFS scheduling is especially beneficial during peak hours on routes like Outer Ring Road and Bannerghatta Road, where delays are frequent and critical.</a:t>
            </a:r>
          </a:p>
          <a:p>
            <a:endParaRPr lang="en-US" sz="20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015AC6E-61B4-560E-9531-4C760E639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439" y="450806"/>
            <a:ext cx="6478045" cy="595638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6EEFE74-700D-9B35-5372-808DBA313065}"/>
              </a:ext>
            </a:extLst>
          </p:cNvPr>
          <p:cNvSpPr/>
          <p:nvPr/>
        </p:nvSpPr>
        <p:spPr>
          <a:xfrm>
            <a:off x="10622071" y="6087649"/>
            <a:ext cx="1189973" cy="150313"/>
          </a:xfrm>
          <a:prstGeom prst="rect">
            <a:avLst/>
          </a:prstGeom>
          <a:solidFill>
            <a:schemeClr val="bg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573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9F42CC-8E69-4E14-8B4D-A17492E38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76AA15-A84D-0992-7269-B7592046414F}"/>
              </a:ext>
            </a:extLst>
          </p:cNvPr>
          <p:cNvSpPr txBox="1"/>
          <p:nvPr/>
        </p:nvSpPr>
        <p:spPr>
          <a:xfrm>
            <a:off x="876693" y="741391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 : </a:t>
            </a:r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its important?</a:t>
            </a: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68DA6-E322-BAE1-24FD-6B79C07CA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Saves lives by speeding up emergency responses.</a:t>
            </a:r>
            <a:endParaRPr lang="en-US" sz="2000"/>
          </a:p>
          <a:p>
            <a:r>
              <a:rPr lang="en-US" sz="2000" dirty="0"/>
              <a:t>Reduces congestion, fuel use, and emissions.</a:t>
            </a:r>
            <a:endParaRPr lang="en-US" sz="2000"/>
          </a:p>
          <a:p>
            <a:r>
              <a:rPr lang="en-US" sz="2000" dirty="0"/>
              <a:t>Supports smart cities for safer, greener roads.</a:t>
            </a:r>
            <a:endParaRPr lang="en-US" sz="2000"/>
          </a:p>
          <a:p>
            <a:r>
              <a:rPr lang="en-US" sz="2000" dirty="0"/>
              <a:t>Reduces travel time variability, increasing the efficiency of emergency services and public transport systems.</a:t>
            </a:r>
          </a:p>
          <a:p>
            <a:endParaRPr lang="en-US" sz="2000"/>
          </a:p>
        </p:txBody>
      </p:sp>
      <p:pic>
        <p:nvPicPr>
          <p:cNvPr id="3074" name="Picture 2" descr="Bangalore gets AI-powered adaptive traffic control system to ease  congestion - Team-BHP">
            <a:extLst>
              <a:ext uri="{FF2B5EF4-FFF2-40B4-BE49-F238E27FC236}">
                <a16:creationId xmlns:a16="http://schemas.microsoft.com/office/drawing/2014/main" id="{3DFA8440-09B2-2253-6406-FAEF66A10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1" y="1895473"/>
            <a:ext cx="5319062" cy="299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79" name="Group 3078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3080" name="Rectangle 3079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1" name="Rectangle 3080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1970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BB811D-A45D-8FB8-F830-1FA66AB1F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B7BFAF-6D9E-4ECF-D281-B3A7441DE2BA}"/>
              </a:ext>
            </a:extLst>
          </p:cNvPr>
          <p:cNvSpPr txBox="1"/>
          <p:nvPr/>
        </p:nvSpPr>
        <p:spPr>
          <a:xfrm>
            <a:off x="876693" y="741391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 : Smart Traffic Signal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CBE68-891B-BB43-BFDA-31E03AC1B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717862" cy="371000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Simulates a smart traffic signal system using Python and </a:t>
            </a:r>
            <a:r>
              <a:rPr lang="en-US" sz="2000" dirty="0" err="1"/>
              <a:t>Pygame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/>
              <a:t>Features:</a:t>
            </a:r>
          </a:p>
          <a:p>
            <a:r>
              <a:rPr lang="en-US" sz="2000" dirty="0"/>
              <a:t>Prioritizes ambulances with FCFS scheduling.</a:t>
            </a:r>
          </a:p>
          <a:p>
            <a:r>
              <a:rPr lang="en-US" sz="2000" dirty="0"/>
              <a:t>Dynamically adjusts signals based on vehicle density.</a:t>
            </a:r>
          </a:p>
          <a:p>
            <a:r>
              <a:rPr lang="en-US" sz="2000" dirty="0"/>
              <a:t>Realistic vehicle movement with lane and turn logic.</a:t>
            </a:r>
          </a:p>
          <a:p>
            <a:pPr marL="0" indent="0">
              <a:buNone/>
            </a:pPr>
            <a:r>
              <a:rPr lang="en-US" sz="2000" dirty="0"/>
              <a:t>Goal: Optimize traffic flow and enhance emergency response.</a:t>
            </a:r>
          </a:p>
        </p:txBody>
      </p:sp>
      <p:pic>
        <p:nvPicPr>
          <p:cNvPr id="5" name="Picture 4" descr="A video game screen shot of a crossroad&#10;&#10;AI-generated content may be incorrect.">
            <a:extLst>
              <a:ext uri="{FF2B5EF4-FFF2-40B4-BE49-F238E27FC236}">
                <a16:creationId xmlns:a16="http://schemas.microsoft.com/office/drawing/2014/main" id="{B0B7C2B4-0130-1E31-A9B0-D79A62FC8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888824"/>
            <a:ext cx="5319062" cy="300526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3126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6A02F-45A3-2CC6-4D73-F5CB7D540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AAF62B-2292-95BE-6E7B-8EA8B881C226}"/>
              </a:ext>
            </a:extLst>
          </p:cNvPr>
          <p:cNvSpPr txBox="1"/>
          <p:nvPr/>
        </p:nvSpPr>
        <p:spPr>
          <a:xfrm>
            <a:off x="4705546" y="2900206"/>
            <a:ext cx="2780907" cy="5287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Literature Survey</a:t>
            </a:r>
          </a:p>
        </p:txBody>
      </p:sp>
    </p:spTree>
    <p:extLst>
      <p:ext uri="{BB962C8B-B14F-4D97-AF65-F5344CB8AC3E}">
        <p14:creationId xmlns:p14="http://schemas.microsoft.com/office/powerpoint/2010/main" val="3468916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4BF494-AE86-5660-B71A-ACEC470BB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680400"/>
              </p:ext>
            </p:extLst>
          </p:nvPr>
        </p:nvGraphicFramePr>
        <p:xfrm>
          <a:off x="0" y="0"/>
          <a:ext cx="12191998" cy="6857999"/>
        </p:xfrm>
        <a:graphic>
          <a:graphicData uri="http://schemas.openxmlformats.org/drawingml/2006/table">
            <a:tbl>
              <a:tblPr firstRow="1">
                <a:tableStyleId>{00A15C55-8517-42AA-B614-E9B94910E393}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53860107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102047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44733186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51199775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776477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08374840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48478935"/>
                    </a:ext>
                  </a:extLst>
                </a:gridCol>
              </a:tblGrid>
              <a:tr h="380995"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Year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Study Name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OS Topics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Methodology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Results / Key Takeaways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What They Did Not Do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What We Did</a:t>
                      </a:r>
                    </a:p>
                  </a:txBody>
                  <a:tcPr marL="17405" marR="17405" marT="8703" marB="8703" anchor="ctr"/>
                </a:tc>
                <a:extLst>
                  <a:ext uri="{0D108BD9-81ED-4DB2-BD59-A6C34878D82A}">
                    <a16:rowId xmlns:a16="http://schemas.microsoft.com/office/drawing/2014/main" val="2077294924"/>
                  </a:ext>
                </a:extLst>
              </a:tr>
              <a:tr h="1748754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+mn-lt"/>
                        </a:rPr>
                        <a:t>2023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  <a:hlinkClick r:id="rId2"/>
                        </a:rPr>
                        <a:t>Optimized Resource Allocation and Queue Management for Traffic Control in MANET</a:t>
                      </a:r>
                      <a:endParaRPr lang="en-US" sz="1200">
                        <a:latin typeface="+mn-lt"/>
                      </a:endParaRP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+mn-lt"/>
                        </a:rPr>
                        <a:t>Queue management, resource allocation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Fuzzy logic to prioritize vehicle flow in MANETs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Improved QoS metrics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Not designed for fixed intersections; lacks signal scheduling or thread-level concurrency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Designed for 4-way intersections, uses signal scheduling and dynamic vehicle-based green timing</a:t>
                      </a:r>
                    </a:p>
                  </a:txBody>
                  <a:tcPr marL="17405" marR="17405" marT="8703" marB="8703" anchor="ctr"/>
                </a:tc>
                <a:extLst>
                  <a:ext uri="{0D108BD9-81ED-4DB2-BD59-A6C34878D82A}">
                    <a16:rowId xmlns:a16="http://schemas.microsoft.com/office/drawing/2014/main" val="534951526"/>
                  </a:ext>
                </a:extLst>
              </a:tr>
              <a:tr h="1684778"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2014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  <a:hlinkClick r:id="rId3"/>
                        </a:rPr>
                        <a:t>Resource Allocation Strategies for Traffic Signals</a:t>
                      </a:r>
                      <a:endParaRPr lang="en-IN" sz="1200">
                        <a:latin typeface="+mn-lt"/>
                      </a:endParaRP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+mn-lt"/>
                        </a:rPr>
                        <a:t>Resource planning and maintenance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Simulation-based resource use optimization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Strategic operation improvement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No real-time control or preemption handling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Our system dynamically adjusts timing and handles emergency preemption (ambulances)</a:t>
                      </a:r>
                    </a:p>
                  </a:txBody>
                  <a:tcPr marL="17405" marR="17405" marT="8703" marB="8703" anchor="ctr"/>
                </a:tc>
                <a:extLst>
                  <a:ext uri="{0D108BD9-81ED-4DB2-BD59-A6C34878D82A}">
                    <a16:rowId xmlns:a16="http://schemas.microsoft.com/office/drawing/2014/main" val="3417292137"/>
                  </a:ext>
                </a:extLst>
              </a:tr>
              <a:tr h="1521736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+mn-lt"/>
                        </a:rPr>
                        <a:t>2009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  <a:hlinkClick r:id="rId4"/>
                        </a:rPr>
                        <a:t>Traffic Management in Small Networks</a:t>
                      </a:r>
                      <a:endParaRPr lang="en-US" sz="1200" dirty="0">
                        <a:latin typeface="+mn-lt"/>
                      </a:endParaRP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Rate limiting, OS-level traffic interfaces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Host-based rate control for fairness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Stable bandwidth sharing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Not intended for signal or intersection management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Focused on intersection resource sharing with direction-wise logic and synchronization</a:t>
                      </a:r>
                    </a:p>
                  </a:txBody>
                  <a:tcPr marL="17405" marR="17405" marT="8703" marB="8703" anchor="ctr"/>
                </a:tc>
                <a:extLst>
                  <a:ext uri="{0D108BD9-81ED-4DB2-BD59-A6C34878D82A}">
                    <a16:rowId xmlns:a16="http://schemas.microsoft.com/office/drawing/2014/main" val="2273060115"/>
                  </a:ext>
                </a:extLst>
              </a:tr>
              <a:tr h="1521736"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+mn-lt"/>
                        </a:rPr>
                        <a:t>2020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  <a:hlinkClick r:id="rId5"/>
                        </a:rPr>
                        <a:t>Optimization for Connected Autonomous Driving</a:t>
                      </a:r>
                      <a:endParaRPr lang="en-US" sz="1200">
                        <a:latin typeface="+mn-lt"/>
                      </a:endParaRP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Scheduling, resource optimization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Combines ADMM and bandit learning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+mn-lt"/>
                        </a:rPr>
                        <a:t>Boosts road stability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+mn-lt"/>
                        </a:rPr>
                        <a:t>No signal logic or light-level scheduling</a:t>
                      </a:r>
                    </a:p>
                  </a:txBody>
                  <a:tcPr marL="17405" marR="17405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</a:rPr>
                        <a:t>Our system schedules green lights using traffic density and integrates direction-based thread simulation</a:t>
                      </a:r>
                    </a:p>
                  </a:txBody>
                  <a:tcPr marL="17405" marR="17405" marT="8703" marB="8703" anchor="ctr"/>
                </a:tc>
                <a:extLst>
                  <a:ext uri="{0D108BD9-81ED-4DB2-BD59-A6C34878D82A}">
                    <a16:rowId xmlns:a16="http://schemas.microsoft.com/office/drawing/2014/main" val="1099338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7079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E9818-0EAF-D8D8-5848-E9C3D4669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DCDCB4-BB55-093A-D095-E679136CC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692960"/>
              </p:ext>
            </p:extLst>
          </p:nvPr>
        </p:nvGraphicFramePr>
        <p:xfrm>
          <a:off x="-41296" y="0"/>
          <a:ext cx="12233297" cy="6858000"/>
        </p:xfrm>
        <a:graphic>
          <a:graphicData uri="http://schemas.openxmlformats.org/drawingml/2006/table">
            <a:tbl>
              <a:tblPr firstRow="1">
                <a:tableStyleId>{00A15C55-8517-42AA-B614-E9B94910E393}</a:tableStyleId>
              </a:tblPr>
              <a:tblGrid>
                <a:gridCol w="599465">
                  <a:extLst>
                    <a:ext uri="{9D8B030D-6E8A-4147-A177-3AD203B41FA5}">
                      <a16:colId xmlns:a16="http://schemas.microsoft.com/office/drawing/2014/main" val="2538601079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281020478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3447331865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1511997757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1777647762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1083748408"/>
                    </a:ext>
                  </a:extLst>
                </a:gridCol>
                <a:gridCol w="1938972">
                  <a:extLst>
                    <a:ext uri="{9D8B030D-6E8A-4147-A177-3AD203B41FA5}">
                      <a16:colId xmlns:a16="http://schemas.microsoft.com/office/drawing/2014/main" val="3548478935"/>
                    </a:ext>
                  </a:extLst>
                </a:gridCol>
              </a:tblGrid>
              <a:tr h="380996">
                <a:tc>
                  <a:txBody>
                    <a:bodyPr/>
                    <a:lstStyle/>
                    <a:p>
                      <a:r>
                        <a:rPr lang="en-IN" sz="1200"/>
                        <a:t>Year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Study Name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OS Topics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Methodology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Results / Key Takeaways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What They Did Not Do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What We Did</a:t>
                      </a:r>
                    </a:p>
                  </a:txBody>
                  <a:tcPr marL="17579" marR="17579" marT="8703" marB="8703" anchor="ctr"/>
                </a:tc>
                <a:extLst>
                  <a:ext uri="{0D108BD9-81ED-4DB2-BD59-A6C34878D82A}">
                    <a16:rowId xmlns:a16="http://schemas.microsoft.com/office/drawing/2014/main" val="2077294924"/>
                  </a:ext>
                </a:extLst>
              </a:tr>
              <a:tr h="1748754">
                <a:tc>
                  <a:txBody>
                    <a:bodyPr/>
                    <a:lstStyle/>
                    <a:p>
                      <a:r>
                        <a:rPr lang="en-IN" sz="1200" dirty="0"/>
                        <a:t>2019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3"/>
                        </a:rPr>
                        <a:t>Resource Allocation in Vehicular Edge Computing</a:t>
                      </a:r>
                      <a:endParaRPr lang="en-US" sz="1200" dirty="0"/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Task scheduling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Bat algorithm for offloading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Efficient computation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Focuses on cloud offloading, no traffic light control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Models traffic lights as schedulers using vehicle types and queue lengths</a:t>
                      </a:r>
                    </a:p>
                  </a:txBody>
                  <a:tcPr marL="17579" marR="17579" marT="8703" marB="8703" anchor="ctr"/>
                </a:tc>
                <a:extLst>
                  <a:ext uri="{0D108BD9-81ED-4DB2-BD59-A6C34878D82A}">
                    <a16:rowId xmlns:a16="http://schemas.microsoft.com/office/drawing/2014/main" val="534951526"/>
                  </a:ext>
                </a:extLst>
              </a:tr>
              <a:tr h="1684778">
                <a:tc>
                  <a:txBody>
                    <a:bodyPr/>
                    <a:lstStyle/>
                    <a:p>
                      <a:r>
                        <a:rPr lang="en-IN" sz="1200" dirty="0"/>
                        <a:t>2023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hlinkClick r:id="rId4"/>
                        </a:rPr>
                        <a:t>SDN Resource Pre-Allocation for ITS</a:t>
                      </a:r>
                      <a:endParaRPr lang="en-US" sz="1200"/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Resource pre-allocation via SDN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Neural time-series for predicting traffic load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Accurate pre-allocation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Does not use OS-level synchronization or vehicle classification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Uses per-vehicle-type timing logic (ambulances, bikes, trucks), with preemptive signal flow</a:t>
                      </a:r>
                    </a:p>
                  </a:txBody>
                  <a:tcPr marL="17579" marR="17579" marT="8703" marB="8703" anchor="ctr"/>
                </a:tc>
                <a:extLst>
                  <a:ext uri="{0D108BD9-81ED-4DB2-BD59-A6C34878D82A}">
                    <a16:rowId xmlns:a16="http://schemas.microsoft.com/office/drawing/2014/main" val="3417292137"/>
                  </a:ext>
                </a:extLst>
              </a:tr>
              <a:tr h="1521736">
                <a:tc>
                  <a:txBody>
                    <a:bodyPr/>
                    <a:lstStyle/>
                    <a:p>
                      <a:r>
                        <a:rPr lang="en-IN" sz="1200"/>
                        <a:t>2025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hlinkClick r:id="rId5"/>
                        </a:rPr>
                        <a:t>Dynamic OS Scheduling Using Double DQN</a:t>
                      </a:r>
                      <a:endParaRPr lang="en-US" sz="1200"/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Task scheduling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Double Q-learning for system tasks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Better task throughput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Not traffic-specific; focuses on abstract task loads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Applies thread-based scheduling directly to vehicle flow and signals</a:t>
                      </a:r>
                    </a:p>
                  </a:txBody>
                  <a:tcPr marL="17579" marR="17579" marT="8703" marB="8703" anchor="ctr"/>
                </a:tc>
                <a:extLst>
                  <a:ext uri="{0D108BD9-81ED-4DB2-BD59-A6C34878D82A}">
                    <a16:rowId xmlns:a16="http://schemas.microsoft.com/office/drawing/2014/main" val="2273060115"/>
                  </a:ext>
                </a:extLst>
              </a:tr>
              <a:tr h="1521736">
                <a:tc>
                  <a:txBody>
                    <a:bodyPr/>
                    <a:lstStyle/>
                    <a:p>
                      <a:r>
                        <a:rPr lang="en-IN" sz="1200" dirty="0"/>
                        <a:t>2022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hlinkClick r:id="rId6"/>
                        </a:rPr>
                        <a:t>Synchronous Resource Allocation Modeling</a:t>
                      </a:r>
                      <a:endParaRPr lang="en-IN" sz="1200"/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Server sync, capacity optimization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Queuing networks + LP optimization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Optimized assignment logic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No dynamic real-time integration</a:t>
                      </a:r>
                    </a:p>
                  </a:txBody>
                  <a:tcPr marL="17579" marR="17579" marT="8703" marB="8703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Used dynamic queue-based traffic signal switching via thread-safe scheduling</a:t>
                      </a:r>
                    </a:p>
                  </a:txBody>
                  <a:tcPr marL="17579" marR="17579" marT="8703" marB="8703" anchor="ctr"/>
                </a:tc>
                <a:extLst>
                  <a:ext uri="{0D108BD9-81ED-4DB2-BD59-A6C34878D82A}">
                    <a16:rowId xmlns:a16="http://schemas.microsoft.com/office/drawing/2014/main" val="1099338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95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159E3-7D52-3E40-8E64-AE95FFEEE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DDCC75-9909-D2BE-031F-C05316B543A1}"/>
              </a:ext>
            </a:extLst>
          </p:cNvPr>
          <p:cNvSpPr txBox="1"/>
          <p:nvPr/>
        </p:nvSpPr>
        <p:spPr>
          <a:xfrm>
            <a:off x="876693" y="-130967"/>
            <a:ext cx="4597747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55D2C-6A04-82C3-661A-A5B91998DCD4}"/>
              </a:ext>
            </a:extLst>
          </p:cNvPr>
          <p:cNvSpPr txBox="1"/>
          <p:nvPr/>
        </p:nvSpPr>
        <p:spPr>
          <a:xfrm>
            <a:off x="876693" y="1485236"/>
            <a:ext cx="5219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Urban traffic congestion delays emergency vehicles, risking lives.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Fixed-time traffic signals are inefficient, ignoring real-time traffic.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No prioritization for ambulances, causing critical delays.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000" dirty="0"/>
              <a:t> The system currently fails to prioritize emergency vehicles; even when ambulances are present in a lane, the signal does not turn green, leading to unnecessary delays."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3" name="Picture 12" descr="A video game screen of a road with traffic lights and grass&#10;&#10;AI-generated content may be incorrect.">
            <a:extLst>
              <a:ext uri="{FF2B5EF4-FFF2-40B4-BE49-F238E27FC236}">
                <a16:creationId xmlns:a16="http://schemas.microsoft.com/office/drawing/2014/main" id="{A4EC5F05-AE94-72BA-C78D-358365162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163" y="2357594"/>
            <a:ext cx="5032152" cy="282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57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1022</TotalTime>
  <Words>1252</Words>
  <Application>Microsoft Office PowerPoint</Application>
  <PresentationFormat>Widescreen</PresentationFormat>
  <Paragraphs>190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THANUJ</dc:creator>
  <cp:lastModifiedBy>THANUJ KUMAR</cp:lastModifiedBy>
  <cp:revision>13</cp:revision>
  <dcterms:created xsi:type="dcterms:W3CDTF">2024-11-15T17:43:54Z</dcterms:created>
  <dcterms:modified xsi:type="dcterms:W3CDTF">2025-05-10T08:02:39Z</dcterms:modified>
</cp:coreProperties>
</file>

<file path=docProps/thumbnail.jpeg>
</file>